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4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71" r:id="rId4"/>
    <p:sldId id="259" r:id="rId5"/>
    <p:sldId id="262" r:id="rId6"/>
    <p:sldId id="270" r:id="rId7"/>
    <p:sldId id="263" r:id="rId8"/>
    <p:sldId id="264" r:id="rId9"/>
    <p:sldId id="265" r:id="rId10"/>
    <p:sldId id="266" r:id="rId11"/>
    <p:sldId id="267" r:id="rId12"/>
    <p:sldId id="261" r:id="rId13"/>
    <p:sldId id="268" r:id="rId14"/>
    <p:sldId id="269" r:id="rId15"/>
    <p:sldId id="272" r:id="rId16"/>
    <p:sldId id="258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4" d="100"/>
          <a:sy n="64" d="100"/>
        </p:scale>
        <p:origin x="-30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1F529-6ABF-8C4B-9B8F-6538C0C7EB6B}" type="datetimeFigureOut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FB752-FBF5-3B4D-81B7-1AF0644CF7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91307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4BAF-B599-5948-ABD1-5FDF399E5DE2}" type="datetimeFigureOut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52ECB-2E6B-FF4E-B3C3-5A5AB14CD3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558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46DEC-1361-FB41-B5F7-B8FE889CDFCD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7E048-64ED-6C42-AB9A-2F280A971AB1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3F5-87C8-A24E-9BA8-59DE1E781427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AE588-6B35-204A-BD09-5BE1BB9C9119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5919D-4312-BE40-9C2C-7095A456DD5E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C55B-C87A-0545-B572-4F142E061893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E156-0A5D-AC43-B08B-9E9E6C2403EB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A767-C947-0840-AFF5-BCEA06C85884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019D2-32B9-6046-97DF-F08B45AE0208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FFC79-38EB-1B47-8775-6B7740148CA1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A5575-B2E0-6E48-8766-65B109DBEAAA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6021288"/>
            <a:ext cx="3574257" cy="836712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6021288"/>
            <a:ext cx="9146380" cy="836713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412776"/>
            <a:ext cx="8208912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6333D7E-6409-1B4D-82D1-0BE6BA2DC1C7}" type="datetime1">
              <a:rPr kumimoji="1" lang="ja-JP" altLang="en-US" smtClean="0"/>
              <a:t>2015/12/17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BCAD8B22-B7A5-429C-94AA-544CEE0FA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kumimoji="1"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70.jpeg"/><Relationship Id="rId7" Type="http://schemas.openxmlformats.org/officeDocument/2006/relationships/image" Target="../media/image66.png"/><Relationship Id="rId12" Type="http://schemas.openxmlformats.org/officeDocument/2006/relationships/image" Target="../media/image2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28.jpeg"/><Relationship Id="rId5" Type="http://schemas.openxmlformats.org/officeDocument/2006/relationships/image" Target="../media/image67.png"/><Relationship Id="rId10" Type="http://schemas.openxmlformats.org/officeDocument/2006/relationships/image" Target="../media/image21.jpeg"/><Relationship Id="rId4" Type="http://schemas.openxmlformats.org/officeDocument/2006/relationships/image" Target="../media/image68.pn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26" Type="http://schemas.openxmlformats.org/officeDocument/2006/relationships/image" Target="../media/image41.jpeg"/><Relationship Id="rId3" Type="http://schemas.openxmlformats.org/officeDocument/2006/relationships/image" Target="../media/image18.jpeg"/><Relationship Id="rId21" Type="http://schemas.openxmlformats.org/officeDocument/2006/relationships/image" Target="../media/image36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5" Type="http://schemas.openxmlformats.org/officeDocument/2006/relationships/image" Target="../media/image40.jpeg"/><Relationship Id="rId2" Type="http://schemas.openxmlformats.org/officeDocument/2006/relationships/image" Target="../media/image3.png"/><Relationship Id="rId16" Type="http://schemas.openxmlformats.org/officeDocument/2006/relationships/image" Target="../media/image31.jpeg"/><Relationship Id="rId20" Type="http://schemas.openxmlformats.org/officeDocument/2006/relationships/image" Target="../media/image35.jpeg"/><Relationship Id="rId29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24" Type="http://schemas.openxmlformats.org/officeDocument/2006/relationships/image" Target="../media/image39.jpe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23" Type="http://schemas.openxmlformats.org/officeDocument/2006/relationships/image" Target="../media/image38.jpeg"/><Relationship Id="rId28" Type="http://schemas.openxmlformats.org/officeDocument/2006/relationships/image" Target="../media/image43.jpeg"/><Relationship Id="rId10" Type="http://schemas.openxmlformats.org/officeDocument/2006/relationships/image" Target="../media/image25.jpeg"/><Relationship Id="rId19" Type="http://schemas.openxmlformats.org/officeDocument/2006/relationships/image" Target="../media/image34.jpeg"/><Relationship Id="rId31" Type="http://schemas.openxmlformats.org/officeDocument/2006/relationships/image" Target="../media/image46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Relationship Id="rId27" Type="http://schemas.openxmlformats.org/officeDocument/2006/relationships/image" Target="../media/image42.jpeg"/><Relationship Id="rId30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 rot="19105488">
            <a:off x="592583" y="1158338"/>
            <a:ext cx="7061205" cy="1755270"/>
          </a:xfrm>
          <a:effectLst/>
        </p:spPr>
        <p:txBody>
          <a:bodyPr>
            <a:noAutofit/>
          </a:bodyPr>
          <a:lstStyle/>
          <a:p>
            <a:r>
              <a:rPr kumimoji="1" lang="ja-JP" altLang="en-US" dirty="0" smtClean="0">
                <a:latin typeface="+mj-ea"/>
              </a:rPr>
              <a:t>第</a:t>
            </a:r>
            <a:r>
              <a:rPr kumimoji="1" lang="en-US" altLang="ja-JP" dirty="0" smtClean="0">
                <a:latin typeface="+mj-ea"/>
              </a:rPr>
              <a:t>19</a:t>
            </a:r>
            <a:r>
              <a:rPr kumimoji="1" lang="ja-JP" altLang="en-US" dirty="0" smtClean="0">
                <a:latin typeface="+mj-ea"/>
              </a:rPr>
              <a:t>回</a:t>
            </a:r>
            <a:r>
              <a:rPr kumimoji="1" lang="en-US" altLang="ja-JP" dirty="0" smtClean="0">
                <a:latin typeface="+mj-ea"/>
              </a:rPr>
              <a:t>PRMU</a:t>
            </a:r>
            <a:br>
              <a:rPr kumimoji="1" lang="en-US" altLang="ja-JP" dirty="0" smtClean="0">
                <a:latin typeface="+mj-ea"/>
              </a:rPr>
            </a:br>
            <a:r>
              <a:rPr kumimoji="1" lang="ja-JP" altLang="en-US" dirty="0" smtClean="0">
                <a:latin typeface="+mj-ea"/>
              </a:rPr>
              <a:t>アルゴリズムコンテスト</a:t>
            </a:r>
            <a:r>
              <a:rPr kumimoji="1" lang="en-US" altLang="ja-JP" dirty="0" smtClean="0">
                <a:latin typeface="+mj-ea"/>
              </a:rPr>
              <a:t/>
            </a:r>
            <a:br>
              <a:rPr kumimoji="1" lang="en-US" altLang="ja-JP" dirty="0" smtClean="0">
                <a:latin typeface="+mj-ea"/>
              </a:rPr>
            </a:br>
            <a:r>
              <a:rPr kumimoji="1" lang="ja-JP" altLang="en-US" dirty="0" smtClean="0">
                <a:latin typeface="+mj-ea"/>
              </a:rPr>
              <a:t>入賞</a:t>
            </a:r>
            <a:r>
              <a:rPr kumimoji="1" lang="en-US" altLang="ja-JP" sz="4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/>
            </a:r>
            <a:br>
              <a:rPr kumimoji="1" lang="en-US" altLang="ja-JP" sz="4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en-US" altLang="ja-JP" sz="4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/>
            </a:r>
            <a:br>
              <a:rPr kumimoji="1" lang="en-US" altLang="ja-JP" sz="4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ja-JP" altLang="en-US" sz="4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助教</a:t>
            </a:r>
            <a:r>
              <a:rPr kumimoji="1" lang="ja-JP" altLang="en-US" sz="4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に怒られそうな、</a:t>
            </a:r>
            <a:r>
              <a:rPr kumimoji="1" lang="en-US" altLang="ja-JP" sz="4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/>
            </a:r>
            <a:br>
              <a:rPr kumimoji="1" lang="en-US" altLang="ja-JP" sz="4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lang="ja-JP" altLang="en-US" sz="4000" dirty="0" err="1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ごちゃ</a:t>
            </a:r>
            <a:r>
              <a:rPr lang="ja-JP" altLang="en-US" sz="40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まぜ手法によるロゴ認識</a:t>
            </a:r>
            <a:endParaRPr kumimoji="1" lang="ja-JP" altLang="en-US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 rot="19117180">
            <a:off x="2312050" y="3292691"/>
            <a:ext cx="7287840" cy="1321437"/>
          </a:xfrm>
        </p:spPr>
        <p:txBody>
          <a:bodyPr>
            <a:no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三重大学 </a:t>
            </a:r>
            <a:r>
              <a:rPr kumimoji="1" lang="ja-JP" altLang="en-US" sz="2400" smtClean="0">
                <a:solidFill>
                  <a:schemeClr val="bg1"/>
                </a:solidFill>
              </a:rPr>
              <a:t>大学院 工学研究科 情報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工学専攻</a:t>
            </a:r>
            <a:endParaRPr kumimoji="1" lang="en-US" altLang="ja-JP" sz="2400" dirty="0" smtClean="0">
              <a:solidFill>
                <a:schemeClr val="bg1"/>
              </a:solidFill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</a:rPr>
              <a:t>ヒューマンインターフェース研究室</a:t>
            </a:r>
            <a:endParaRPr kumimoji="1" lang="en-US" altLang="ja-JP" sz="2400" dirty="0" smtClean="0">
              <a:solidFill>
                <a:schemeClr val="bg1"/>
              </a:solidFill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</a:rPr>
              <a:t>森　司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9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棄却処理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8208912" cy="468052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輪郭追跡で得られた矩形より</a:t>
            </a:r>
            <a:endParaRPr kumimoji="1" lang="en-US" altLang="ja-JP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dirty="0" smtClean="0"/>
              <a:t>大きさによる棄却</a:t>
            </a:r>
            <a:endParaRPr kumimoji="1" lang="en-US" altLang="ja-JP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dirty="0" smtClean="0"/>
              <a:t>輝度値の分散</a:t>
            </a:r>
            <a:r>
              <a:rPr kumimoji="1" lang="ja-JP" altLang="en-US" dirty="0" smtClean="0"/>
              <a:t>による棄却</a:t>
            </a:r>
            <a:endParaRPr kumimoji="1" lang="en-US" altLang="ja-JP" dirty="0" smtClean="0"/>
          </a:p>
          <a:p>
            <a:pPr marL="0" indent="0"/>
            <a:endParaRPr lang="en-US" altLang="ja-JP" sz="2400" dirty="0" smtClean="0"/>
          </a:p>
          <a:p>
            <a:pPr marL="0" indent="0"/>
            <a:endParaRPr lang="en-US" altLang="ja-JP" sz="2400" dirty="0" smtClean="0"/>
          </a:p>
          <a:p>
            <a:pPr marL="0" indent="0"/>
            <a:endParaRPr kumimoji="1" lang="en-US" altLang="ja-JP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dirty="0"/>
              <a:t>2</a:t>
            </a:r>
            <a:r>
              <a:rPr lang="ja-JP" altLang="en-US" dirty="0"/>
              <a:t>値</a:t>
            </a:r>
            <a:r>
              <a:rPr lang="ja-JP" altLang="en-US" dirty="0" smtClean="0"/>
              <a:t>画像黒画素</a:t>
            </a:r>
            <a:r>
              <a:rPr kumimoji="1" lang="ja-JP" altLang="en-US" dirty="0" smtClean="0"/>
              <a:t>比</a:t>
            </a:r>
            <a:r>
              <a:rPr kumimoji="1" lang="ja-JP" altLang="en-US" dirty="0" smtClean="0"/>
              <a:t>による棄却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122" name="Picture 2" descr="C:\Users\Tsukasa\Desktop\image\image\canny_def_src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485" y="94782"/>
            <a:ext cx="3491603" cy="261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Tsukasa\Desktop\image\image\c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86696"/>
            <a:ext cx="1130780" cy="11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Tsukasa\Desktop\image\image\c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762" y="3099094"/>
            <a:ext cx="1130780" cy="11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Tsukasa\Desktop\image\image\c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293096"/>
            <a:ext cx="1130780" cy="11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Tsukasa\Desktop\image\image\c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762" y="4317296"/>
            <a:ext cx="1130780" cy="11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958364" y="3828270"/>
            <a:ext cx="129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＞</a:t>
            </a:r>
            <a:endParaRPr kumimoji="1" lang="en-US" altLang="ja-JP" sz="2800" dirty="0" smtClean="0"/>
          </a:p>
          <a:p>
            <a:pPr algn="ctr"/>
            <a:r>
              <a:rPr lang="ja-JP" altLang="en-US" sz="2800" dirty="0"/>
              <a:t>閾値</a:t>
            </a:r>
            <a:endParaRPr kumimoji="1" lang="ja-JP" altLang="en-US" sz="2800" dirty="0"/>
          </a:p>
        </p:txBody>
      </p:sp>
      <p:sp>
        <p:nvSpPr>
          <p:cNvPr id="6" name="乗算記号 5"/>
          <p:cNvSpPr/>
          <p:nvPr/>
        </p:nvSpPr>
        <p:spPr>
          <a:xfrm>
            <a:off x="2809040" y="3379766"/>
            <a:ext cx="2016224" cy="1875060"/>
          </a:xfrm>
          <a:prstGeom prst="mathMultiply">
            <a:avLst>
              <a:gd name="adj1" fmla="val 93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27" name="Picture 7" descr="C:\Users\Tsukasa\Desktop\image\image\rec_bef_src_im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486" y="3379766"/>
            <a:ext cx="3491603" cy="261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下矢印 6"/>
          <p:cNvSpPr/>
          <p:nvPr/>
        </p:nvSpPr>
        <p:spPr>
          <a:xfrm>
            <a:off x="7003995" y="2713484"/>
            <a:ext cx="504056" cy="666282"/>
          </a:xfrm>
          <a:prstGeom prst="down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5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課題画像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843808" y="1412776"/>
            <a:ext cx="6192688" cy="4464496"/>
          </a:xfrm>
        </p:spPr>
        <p:txBody>
          <a:bodyPr/>
          <a:lstStyle/>
          <a:p>
            <a:r>
              <a:rPr kumimoji="1" lang="ja-JP" altLang="en-US" dirty="0" smtClean="0"/>
              <a:t>棄却されなかった</a:t>
            </a:r>
            <a:endParaRPr kumimoji="1" lang="en-US" altLang="ja-JP" dirty="0" smtClean="0"/>
          </a:p>
          <a:p>
            <a:r>
              <a:rPr lang="ja-JP" altLang="en-US" dirty="0" smtClean="0"/>
              <a:t>矩形に対し</a:t>
            </a:r>
            <a:endParaRPr lang="en-US" altLang="ja-JP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dirty="0"/>
              <a:t>大津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値化</a:t>
            </a:r>
            <a:endParaRPr kumimoji="1" lang="en-US" altLang="ja-JP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dirty="0"/>
              <a:t>正規化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2" y="1080852"/>
            <a:ext cx="2661136" cy="5776416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0" y="5157192"/>
            <a:ext cx="1513240" cy="170080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6" name="Picture 2" descr="C:\Users\Tsukasa\Desktop\image\image\rec_bef_src_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297" y="1474199"/>
            <a:ext cx="3182466" cy="238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sukasa\Desktop\image-1\image\r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85" y="4722001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Tsukasa\Desktop\image-1\image\r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131" y="4722001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Tsukasa\Desktop\image-1\image\r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94" y="4724896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Tsukasa\Desktop\image-1\image\r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18" y="4724896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H="1">
            <a:off x="3491880" y="2667623"/>
            <a:ext cx="2880320" cy="20543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5148064" y="3356992"/>
            <a:ext cx="2039466" cy="13650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6804248" y="2780928"/>
            <a:ext cx="648072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7740352" y="2780928"/>
            <a:ext cx="256683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58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99792" y="1412776"/>
            <a:ext cx="5976664" cy="4464496"/>
          </a:xfrm>
        </p:spPr>
        <p:txBody>
          <a:bodyPr/>
          <a:lstStyle/>
          <a:p>
            <a:r>
              <a:rPr kumimoji="1" lang="ja-JP" altLang="en-US" dirty="0" smtClean="0"/>
              <a:t>黒画素の割合が近い画像のみ</a:t>
            </a:r>
            <a:endParaRPr kumimoji="1" lang="en-US" altLang="ja-JP" dirty="0" smtClean="0"/>
          </a:p>
          <a:p>
            <a:r>
              <a:rPr lang="ja-JP" altLang="en-US" dirty="0" smtClean="0"/>
              <a:t>テンプレートマッチングを行う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6" name="図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2699792" cy="4464496"/>
          </a:xfrm>
          <a:prstGeom prst="rect">
            <a:avLst/>
          </a:prstGeom>
        </p:spPr>
      </p:pic>
      <p:pic>
        <p:nvPicPr>
          <p:cNvPr id="7170" name="Picture 2" descr="C:\Users\Tsukasa\Downloads\rASICS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07" y="2636912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Tsukasa\Desktop\image-1\image\r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017" y="4911207"/>
            <a:ext cx="980348" cy="98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Tsukasa\Desktop\image-1\image\r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77" y="4911208"/>
            <a:ext cx="980348" cy="98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Tsukasa\Desktop\image-1\image\r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545" y="4911208"/>
            <a:ext cx="980348" cy="98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sukasa\Desktop\image-1\image\r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39" y="4911208"/>
            <a:ext cx="980348" cy="98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sukasa\Desktop\image-1\image\MIZUNO8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36911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sukasa\Desktop\image-1\image\LECOQ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914" y="2650003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Tsukasa\Desktop\image-1\image\FILA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8" y="2649847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コネクタ 6"/>
          <p:cNvCxnSpPr/>
          <p:nvPr/>
        </p:nvCxnSpPr>
        <p:spPr>
          <a:xfrm>
            <a:off x="3436419" y="3717032"/>
            <a:ext cx="3053694" cy="108012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3436419" y="3717032"/>
            <a:ext cx="4519957" cy="108012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3738777" y="3717032"/>
            <a:ext cx="2804712" cy="108012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乗算記号 13"/>
          <p:cNvSpPr/>
          <p:nvPr/>
        </p:nvSpPr>
        <p:spPr>
          <a:xfrm>
            <a:off x="7092280" y="4365105"/>
            <a:ext cx="601866" cy="546103"/>
          </a:xfrm>
          <a:prstGeom prst="mathMultiply">
            <a:avLst>
              <a:gd name="adj1" fmla="val 1494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乗算記号 22"/>
          <p:cNvSpPr/>
          <p:nvPr/>
        </p:nvSpPr>
        <p:spPr>
          <a:xfrm>
            <a:off x="3917432" y="4365105"/>
            <a:ext cx="601866" cy="546103"/>
          </a:xfrm>
          <a:prstGeom prst="mathMultiply">
            <a:avLst>
              <a:gd name="adj1" fmla="val 1494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ドーナツ 14"/>
          <p:cNvSpPr/>
          <p:nvPr/>
        </p:nvSpPr>
        <p:spPr>
          <a:xfrm>
            <a:off x="5915302" y="4437112"/>
            <a:ext cx="364384" cy="402088"/>
          </a:xfrm>
          <a:prstGeom prst="donut">
            <a:avLst>
              <a:gd name="adj" fmla="val 160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Tsukasa\Desktop\image-1\image\UA1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77" y="2650003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sukasa\Desktop\image-1\image\YONEX1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4" y="2636910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28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部分画像で認識した</a:t>
            </a:r>
            <a:r>
              <a:rPr kumimoji="1" lang="ja-JP" altLang="en-US" dirty="0" smtClean="0"/>
              <a:t>矩形を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比を用いて拡張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8194" name="Picture 2" descr="C:\Users\Tsukasa\Desktop\image-1\image\FILA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670" y="1405174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Tsukasa\Desktop\image-1\image\YONEX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05174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Tsukasa\Desktop\image-1\image\rec_src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636912"/>
            <a:ext cx="4464496" cy="33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:\Users\Tsukasa\Desktop\image2\image2\s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412401"/>
            <a:ext cx="4077693" cy="305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認識結果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すべての</a:t>
            </a:r>
            <a:r>
              <a:rPr kumimoji="1" lang="ja-JP" altLang="en-US" dirty="0" smtClean="0"/>
              <a:t>ロゴラベルに</a:t>
            </a:r>
            <a:endParaRPr kumimoji="1" lang="en-US" altLang="ja-JP" dirty="0" smtClean="0"/>
          </a:p>
          <a:p>
            <a:r>
              <a:rPr lang="ja-JP" altLang="en-US" dirty="0"/>
              <a:t>対して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枚以上</a:t>
            </a:r>
            <a:r>
              <a:rPr kumimoji="1" lang="ja-JP" altLang="en-US" dirty="0" smtClean="0"/>
              <a:t>認識成功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9218" name="Picture 2" descr="C:\Users\Tsukasa\Desktop\image2\image2\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416" y="2420888"/>
            <a:ext cx="4019997" cy="30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Tsukasa\Desktop\image2\image2\s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983" y="25641"/>
            <a:ext cx="4019997" cy="30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Tsukasa\Desktop\image2\image2\s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797152"/>
            <a:ext cx="4019997" cy="30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Tsukasa\Desktop\image2\image2\s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4765081"/>
            <a:ext cx="4019997" cy="30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Tsukasa\Desktop\image2\image2\s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22" y="3040639"/>
            <a:ext cx="3979767" cy="298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3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8208912" cy="475252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レベル１課題画像で</a:t>
            </a:r>
            <a:endParaRPr kumimoji="1" lang="en-US" altLang="ja-JP" sz="2400" dirty="0" smtClean="0"/>
          </a:p>
          <a:p>
            <a:r>
              <a:rPr lang="en-US" altLang="ja-JP" sz="2400" dirty="0"/>
              <a:t>	</a:t>
            </a:r>
            <a:r>
              <a:rPr lang="ja-JP" altLang="en-US" sz="2400" dirty="0" smtClean="0"/>
              <a:t>再現得点：</a:t>
            </a:r>
            <a:r>
              <a:rPr lang="en-US" altLang="ja-JP" sz="2400" dirty="0" smtClean="0"/>
              <a:t>24.3</a:t>
            </a:r>
            <a:r>
              <a:rPr lang="ja-JP" altLang="en-US" sz="2400" dirty="0" smtClean="0"/>
              <a:t>点　　適合得点：</a:t>
            </a:r>
            <a:r>
              <a:rPr lang="en-US" altLang="ja-JP" sz="2400" dirty="0" smtClean="0"/>
              <a:t>89.1</a:t>
            </a:r>
            <a:r>
              <a:rPr lang="ja-JP" altLang="en-US" sz="2400" dirty="0" smtClean="0"/>
              <a:t>点</a:t>
            </a:r>
            <a:endParaRPr lang="en-US" altLang="ja-JP" sz="2400" dirty="0" smtClean="0"/>
          </a:p>
          <a:p>
            <a:r>
              <a:rPr lang="en-US" altLang="ja-JP" sz="2400" dirty="0"/>
              <a:t>	</a:t>
            </a:r>
            <a:r>
              <a:rPr lang="ja-JP" altLang="en-US" sz="2400" dirty="0" smtClean="0"/>
              <a:t>誤認識は１矩形のみ</a:t>
            </a:r>
            <a:endParaRPr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/>
              <a:t>適応的</a:t>
            </a:r>
            <a:r>
              <a:rPr lang="en-US" altLang="ja-JP" sz="2400" dirty="0"/>
              <a:t>2</a:t>
            </a:r>
            <a:r>
              <a:rPr lang="ja-JP" altLang="en-US" sz="2400" dirty="0"/>
              <a:t>値化</a:t>
            </a:r>
            <a:r>
              <a:rPr lang="ja-JP" altLang="en-US" sz="2400" dirty="0" smtClean="0"/>
              <a:t>手法と多段階棄却による棄却と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テンプレート画像を</a:t>
            </a: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枚しか用いない同サイズ</a:t>
            </a:r>
            <a:r>
              <a:rPr lang="en-US" altLang="ja-JP" sz="2400" dirty="0"/>
              <a:t>2</a:t>
            </a:r>
            <a:r>
              <a:rPr kumimoji="1" lang="ja-JP" altLang="en-US" sz="2400" dirty="0" smtClean="0"/>
              <a:t>値画像による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テンプレートマッチングにより</a:t>
            </a:r>
            <a:r>
              <a:rPr lang="ja-JP" altLang="en-US" sz="2400" dirty="0" smtClean="0"/>
              <a:t>高速で精度の高い認識を行った</a:t>
            </a:r>
            <a:endParaRPr lang="en-US" altLang="ja-JP" sz="2400" dirty="0" smtClean="0"/>
          </a:p>
          <a:p>
            <a:endParaRPr kumimoji="1" lang="en-US" altLang="ja-JP" sz="2400" dirty="0"/>
          </a:p>
          <a:p>
            <a:r>
              <a:rPr lang="ja-JP" altLang="en-US" sz="2400" dirty="0" smtClean="0"/>
              <a:t>制作期間は約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か月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パラメータが多いため調整や汎用が難しい</a:t>
            </a:r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雲形吹き出し 4"/>
          <p:cNvSpPr/>
          <p:nvPr/>
        </p:nvSpPr>
        <p:spPr>
          <a:xfrm>
            <a:off x="6012160" y="4725144"/>
            <a:ext cx="2952328" cy="1152128"/>
          </a:xfrm>
          <a:prstGeom prst="cloudCallout">
            <a:avLst>
              <a:gd name="adj1" fmla="val -51805"/>
              <a:gd name="adj2" fmla="val 481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助教に怒られそう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23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アルゴリズム概要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784905" y="1311683"/>
            <a:ext cx="2327916" cy="64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参照</a:t>
            </a:r>
            <a:r>
              <a:rPr kumimoji="1" lang="ja-JP" altLang="en-US" sz="2400" dirty="0" smtClean="0"/>
              <a:t>画像</a:t>
            </a:r>
            <a:endParaRPr kumimoji="1" lang="ja-JP" altLang="en-US" sz="2400" dirty="0"/>
          </a:p>
        </p:txBody>
      </p:sp>
      <p:sp>
        <p:nvSpPr>
          <p:cNvPr id="6" name="角丸四角形 5"/>
          <p:cNvSpPr/>
          <p:nvPr/>
        </p:nvSpPr>
        <p:spPr>
          <a:xfrm>
            <a:off x="1784905" y="2535819"/>
            <a:ext cx="2327916" cy="648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前処理</a:t>
            </a:r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4593217" y="1311683"/>
            <a:ext cx="2327916" cy="64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課題</a:t>
            </a:r>
            <a:r>
              <a:rPr kumimoji="1" lang="ja-JP" altLang="en-US" sz="2400" dirty="0" smtClean="0"/>
              <a:t>画像</a:t>
            </a:r>
            <a:endParaRPr kumimoji="1" lang="ja-JP" altLang="en-US" sz="2400" dirty="0"/>
          </a:p>
        </p:txBody>
      </p:sp>
      <p:sp>
        <p:nvSpPr>
          <p:cNvPr id="8" name="角丸四角形 7"/>
          <p:cNvSpPr/>
          <p:nvPr/>
        </p:nvSpPr>
        <p:spPr>
          <a:xfrm>
            <a:off x="4593217" y="2535819"/>
            <a:ext cx="2327916" cy="648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候補矩形検出</a:t>
            </a:r>
            <a:endParaRPr kumimoji="1" lang="ja-JP" altLang="en-US" sz="2400" dirty="0"/>
          </a:p>
        </p:txBody>
      </p:sp>
      <p:sp>
        <p:nvSpPr>
          <p:cNvPr id="9" name="角丸四角形 8"/>
          <p:cNvSpPr/>
          <p:nvPr/>
        </p:nvSpPr>
        <p:spPr>
          <a:xfrm>
            <a:off x="1784905" y="3831963"/>
            <a:ext cx="5112568" cy="648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テンプレートマッチング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>
            <a:stCxn id="5" idx="2"/>
            <a:endCxn id="6" idx="0"/>
          </p:cNvCxnSpPr>
          <p:nvPr/>
        </p:nvCxnSpPr>
        <p:spPr>
          <a:xfrm>
            <a:off x="2948863" y="1959755"/>
            <a:ext cx="0" cy="5760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6" idx="2"/>
          </p:cNvCxnSpPr>
          <p:nvPr/>
        </p:nvCxnSpPr>
        <p:spPr>
          <a:xfrm flipH="1">
            <a:off x="2937033" y="3183891"/>
            <a:ext cx="11830" cy="64807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7" idx="2"/>
            <a:endCxn id="8" idx="0"/>
          </p:cNvCxnSpPr>
          <p:nvPr/>
        </p:nvCxnSpPr>
        <p:spPr>
          <a:xfrm>
            <a:off x="5757175" y="1959755"/>
            <a:ext cx="0" cy="57606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8" idx="2"/>
          </p:cNvCxnSpPr>
          <p:nvPr/>
        </p:nvCxnSpPr>
        <p:spPr>
          <a:xfrm flipH="1">
            <a:off x="5745345" y="3183891"/>
            <a:ext cx="11830" cy="64807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9" idx="2"/>
            <a:endCxn id="44" idx="0"/>
          </p:cNvCxnSpPr>
          <p:nvPr/>
        </p:nvCxnSpPr>
        <p:spPr>
          <a:xfrm>
            <a:off x="4341189" y="4480035"/>
            <a:ext cx="0" cy="64807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784905" y="5128107"/>
            <a:ext cx="5112568" cy="64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認識結果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570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助教に怒られそうな、</a:t>
            </a:r>
            <a:r>
              <a:rPr lang="en-US" altLang="ja-JP" dirty="0">
                <a:latin typeface="+mj-ea"/>
              </a:rPr>
              <a:t/>
            </a:r>
            <a:br>
              <a:rPr lang="en-US" altLang="ja-JP" dirty="0">
                <a:latin typeface="+mj-ea"/>
              </a:rPr>
            </a:br>
            <a:r>
              <a:rPr lang="ja-JP" altLang="en-US" dirty="0">
                <a:latin typeface="+mj-ea"/>
              </a:rPr>
              <a:t>ごちゃまぜ手法によるロゴ認識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多段階単純処理による検出</a:t>
            </a:r>
            <a:r>
              <a:rPr lang="ja-JP" altLang="en-US" dirty="0" smtClean="0"/>
              <a:t>と</a:t>
            </a:r>
            <a:endParaRPr lang="en-US" altLang="ja-JP" dirty="0" smtClean="0"/>
          </a:p>
          <a:p>
            <a:r>
              <a:rPr lang="ja-JP" altLang="en-US" dirty="0" smtClean="0"/>
              <a:t>テンプレートマッチングを</a:t>
            </a:r>
            <a:r>
              <a:rPr lang="ja-JP" altLang="en-US" dirty="0"/>
              <a:t>用いた</a:t>
            </a:r>
            <a:r>
              <a:rPr lang="ja-JP" altLang="en-US" dirty="0" smtClean="0"/>
              <a:t>認識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なぜ助教に怒られそうか</a:t>
            </a:r>
            <a:endParaRPr lang="en-US" altLang="ja-JP" dirty="0" smtClean="0"/>
          </a:p>
          <a:p>
            <a:r>
              <a:rPr kumimoji="1" lang="en-US" altLang="ja-JP" dirty="0"/>
              <a:t>	</a:t>
            </a:r>
            <a:r>
              <a:rPr kumimoji="1" lang="en-US" altLang="ja-JP" dirty="0" smtClean="0"/>
              <a:t>k-means</a:t>
            </a:r>
            <a:r>
              <a:rPr kumimoji="1" lang="ja-JP" altLang="en-US" dirty="0" smtClean="0"/>
              <a:t>クラスタリング</a:t>
            </a:r>
            <a:r>
              <a:rPr kumimoji="1" lang="en-US" altLang="ja-JP" dirty="0" smtClean="0"/>
              <a:t>,</a:t>
            </a:r>
            <a:r>
              <a:rPr kumimoji="1" lang="ja-JP" altLang="en-US" dirty="0" smtClean="0"/>
              <a:t>チャネル分離</a:t>
            </a:r>
            <a:r>
              <a:rPr kumimoji="1" lang="en-US" altLang="ja-JP" dirty="0" smtClean="0"/>
              <a:t>,Canny</a:t>
            </a:r>
            <a:r>
              <a:rPr kumimoji="1" lang="ja-JP" altLang="en-US" dirty="0" smtClean="0"/>
              <a:t>エッジ</a:t>
            </a:r>
            <a:r>
              <a:rPr kumimoji="1" lang="en-US" altLang="ja-JP" dirty="0" smtClean="0"/>
              <a:t>,</a:t>
            </a:r>
          </a:p>
          <a:p>
            <a:r>
              <a:rPr lang="en-US" altLang="ja-JP" dirty="0" smtClean="0"/>
              <a:t>	</a:t>
            </a:r>
            <a:r>
              <a:rPr lang="ja-JP" altLang="en-US" dirty="0" smtClean="0"/>
              <a:t>分散</a:t>
            </a:r>
            <a:r>
              <a:rPr lang="en-US" altLang="ja-JP" dirty="0" smtClean="0"/>
              <a:t>,</a:t>
            </a:r>
            <a:r>
              <a:rPr lang="ja-JP" altLang="en-US" dirty="0" smtClean="0"/>
              <a:t>大津</a:t>
            </a:r>
            <a:r>
              <a:rPr lang="en-US" altLang="ja-JP" dirty="0" smtClean="0"/>
              <a:t>2</a:t>
            </a:r>
            <a:r>
              <a:rPr lang="ja-JP" altLang="en-US" dirty="0" smtClean="0"/>
              <a:t>値化</a:t>
            </a:r>
            <a:r>
              <a:rPr lang="en-US" altLang="ja-JP" dirty="0" smtClean="0"/>
              <a:t>,</a:t>
            </a:r>
            <a:r>
              <a:rPr lang="ja-JP" altLang="en-US" dirty="0" smtClean="0"/>
              <a:t>膨張収縮</a:t>
            </a:r>
            <a:r>
              <a:rPr lang="en-US" altLang="ja-JP" dirty="0" smtClean="0"/>
              <a:t>,</a:t>
            </a:r>
            <a:r>
              <a:rPr lang="ja-JP" altLang="en-US" dirty="0" smtClean="0"/>
              <a:t>ヒストグラム平坦化</a:t>
            </a:r>
            <a:r>
              <a:rPr lang="en-US" altLang="ja-JP" dirty="0" smtClean="0"/>
              <a:t>,</a:t>
            </a:r>
          </a:p>
          <a:p>
            <a:r>
              <a:rPr lang="ja-JP" altLang="en-US"/>
              <a:t>　</a:t>
            </a:r>
            <a:r>
              <a:rPr lang="ja-JP" altLang="en-US" smtClean="0"/>
              <a:t>メディアン</a:t>
            </a:r>
            <a:r>
              <a:rPr lang="ja-JP" altLang="en-US" dirty="0" smtClean="0"/>
              <a:t>平滑化</a:t>
            </a:r>
            <a:r>
              <a:rPr lang="en-US" altLang="ja-JP" dirty="0" smtClean="0"/>
              <a:t>,</a:t>
            </a:r>
            <a:r>
              <a:rPr lang="ja-JP" altLang="en-US" dirty="0" smtClean="0"/>
              <a:t>適応的</a:t>
            </a:r>
            <a:r>
              <a:rPr lang="en-US" altLang="ja-JP" dirty="0" smtClean="0"/>
              <a:t>2</a:t>
            </a:r>
            <a:r>
              <a:rPr lang="ja-JP" altLang="en-US" dirty="0" smtClean="0"/>
              <a:t>値化処理</a:t>
            </a:r>
            <a:r>
              <a:rPr lang="en-US" altLang="ja-JP" dirty="0" smtClean="0"/>
              <a:t>,</a:t>
            </a:r>
            <a:r>
              <a:rPr lang="ja-JP" altLang="en-US" dirty="0" smtClean="0"/>
              <a:t>輪郭追跡</a:t>
            </a:r>
            <a:r>
              <a:rPr lang="en-US" altLang="ja-JP" dirty="0" smtClean="0"/>
              <a:t>,</a:t>
            </a:r>
            <a:r>
              <a:rPr lang="is-IS" altLang="ja-JP" dirty="0" smtClean="0"/>
              <a:t>…</a:t>
            </a:r>
          </a:p>
          <a:p>
            <a:pPr algn="ctr"/>
            <a:r>
              <a:rPr kumimoji="1" lang="en-US" altLang="ja-JP" dirty="0" smtClean="0"/>
              <a:t>	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パラメータが大量！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9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アピールポイント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8568952" cy="4464496"/>
          </a:xfrm>
        </p:spPr>
        <p:txBody>
          <a:bodyPr/>
          <a:lstStyle/>
          <a:p>
            <a:r>
              <a:rPr kumimoji="1" lang="ja-JP" altLang="en-US" dirty="0" smtClean="0"/>
              <a:t>・スライディングウィンドウによる全探索を行わな</a:t>
            </a:r>
            <a:r>
              <a:rPr lang="ja-JP" altLang="en-US" dirty="0" smtClean="0"/>
              <a:t>い</a:t>
            </a:r>
            <a:endParaRPr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適応的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値化手法と多段階棄却処理による高速な検出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・テンプレート画像を各ロゴに対して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枚だけを用いた</a:t>
            </a:r>
            <a:endParaRPr kumimoji="1"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同サイズ</a:t>
            </a:r>
            <a:r>
              <a:rPr lang="en-US" altLang="ja-JP" dirty="0" smtClean="0"/>
              <a:t>2</a:t>
            </a:r>
            <a:r>
              <a:rPr lang="ja-JP" altLang="en-US" dirty="0" smtClean="0"/>
              <a:t>値画像によるテンプレートマッチングによる</a:t>
            </a:r>
            <a:endParaRPr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高速な認識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・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5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参照画像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67744" y="1412776"/>
            <a:ext cx="6480720" cy="4464496"/>
          </a:xfrm>
        </p:spPr>
        <p:txBody>
          <a:bodyPr/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つロゴ</a:t>
            </a:r>
            <a:r>
              <a:rPr kumimoji="1" lang="ja-JP" altLang="en-US" dirty="0" smtClean="0"/>
              <a:t>に</a:t>
            </a:r>
            <a:r>
              <a:rPr kumimoji="1" lang="ja-JP" altLang="en-US" dirty="0" smtClean="0"/>
              <a:t>対して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枚の画像のみ使用</a:t>
            </a:r>
            <a:endParaRPr kumimoji="1" lang="en-US" altLang="ja-JP" dirty="0" smtClean="0"/>
          </a:p>
          <a:p>
            <a:r>
              <a:rPr kumimoji="1" lang="ja-JP" altLang="en-US" dirty="0" smtClean="0"/>
              <a:t>ロゴがはっきりと見える画像を選択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FILA</a:t>
            </a:r>
            <a:r>
              <a:rPr kumimoji="1" lang="ja-JP" altLang="en-US" dirty="0" err="1" smtClean="0"/>
              <a:t>，</a:t>
            </a:r>
            <a:r>
              <a:rPr kumimoji="1" lang="en-US" altLang="ja-JP" dirty="0" smtClean="0"/>
              <a:t>YONEX</a:t>
            </a:r>
            <a:r>
              <a:rPr lang="ja-JP" altLang="en-US" dirty="0" smtClean="0"/>
              <a:t>のみ一部切り出し画像を生成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2267744" cy="4968552"/>
          </a:xfrm>
          <a:prstGeom prst="rect">
            <a:avLst/>
          </a:prstGeom>
        </p:spPr>
      </p:pic>
      <p:pic>
        <p:nvPicPr>
          <p:cNvPr id="8" name="図 7" descr="l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492896"/>
            <a:ext cx="832470" cy="832470"/>
          </a:xfrm>
          <a:prstGeom prst="rect">
            <a:avLst/>
          </a:prstGeom>
        </p:spPr>
      </p:pic>
      <p:pic>
        <p:nvPicPr>
          <p:cNvPr id="9" name="図 8" descr="l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492896"/>
            <a:ext cx="832470" cy="832470"/>
          </a:xfrm>
          <a:prstGeom prst="rect">
            <a:avLst/>
          </a:prstGeom>
        </p:spPr>
      </p:pic>
      <p:pic>
        <p:nvPicPr>
          <p:cNvPr id="10" name="図 9" descr="l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92896"/>
            <a:ext cx="832470" cy="832470"/>
          </a:xfrm>
          <a:prstGeom prst="rect">
            <a:avLst/>
          </a:prstGeom>
        </p:spPr>
      </p:pic>
      <p:pic>
        <p:nvPicPr>
          <p:cNvPr id="12" name="図 11" descr="l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492896"/>
            <a:ext cx="832470" cy="832470"/>
          </a:xfrm>
          <a:prstGeom prst="rect">
            <a:avLst/>
          </a:prstGeom>
        </p:spPr>
      </p:pic>
      <p:pic>
        <p:nvPicPr>
          <p:cNvPr id="13" name="図 12" descr="l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492896"/>
            <a:ext cx="832470" cy="832470"/>
          </a:xfrm>
          <a:prstGeom prst="rect">
            <a:avLst/>
          </a:prstGeom>
        </p:spPr>
      </p:pic>
      <p:pic>
        <p:nvPicPr>
          <p:cNvPr id="14" name="図 13" descr="l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429000"/>
            <a:ext cx="832470" cy="832470"/>
          </a:xfrm>
          <a:prstGeom prst="rect">
            <a:avLst/>
          </a:prstGeom>
        </p:spPr>
      </p:pic>
      <p:pic>
        <p:nvPicPr>
          <p:cNvPr id="15" name="図 14" descr="l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429000"/>
            <a:ext cx="832470" cy="832470"/>
          </a:xfrm>
          <a:prstGeom prst="rect">
            <a:avLst/>
          </a:prstGeom>
        </p:spPr>
      </p:pic>
      <p:pic>
        <p:nvPicPr>
          <p:cNvPr id="16" name="図 15" descr="l8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832470" cy="832470"/>
          </a:xfrm>
          <a:prstGeom prst="rect">
            <a:avLst/>
          </a:prstGeom>
        </p:spPr>
      </p:pic>
      <p:pic>
        <p:nvPicPr>
          <p:cNvPr id="17" name="図 16" descr="l9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429000"/>
            <a:ext cx="832470" cy="832470"/>
          </a:xfrm>
          <a:prstGeom prst="rect">
            <a:avLst/>
          </a:prstGeom>
        </p:spPr>
      </p:pic>
      <p:pic>
        <p:nvPicPr>
          <p:cNvPr id="18" name="図 17" descr="l1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429000"/>
            <a:ext cx="832470" cy="832470"/>
          </a:xfrm>
          <a:prstGeom prst="rect">
            <a:avLst/>
          </a:prstGeom>
        </p:spPr>
      </p:pic>
      <p:pic>
        <p:nvPicPr>
          <p:cNvPr id="19" name="図 18" descr="l1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29000"/>
            <a:ext cx="832470" cy="832470"/>
          </a:xfrm>
          <a:prstGeom prst="rect">
            <a:avLst/>
          </a:prstGeom>
        </p:spPr>
      </p:pic>
      <p:pic>
        <p:nvPicPr>
          <p:cNvPr id="20" name="図 19" descr="l1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157192"/>
            <a:ext cx="832470" cy="832470"/>
          </a:xfrm>
          <a:prstGeom prst="rect">
            <a:avLst/>
          </a:prstGeom>
        </p:spPr>
      </p:pic>
      <p:pic>
        <p:nvPicPr>
          <p:cNvPr id="21" name="図 20" descr="l13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157192"/>
            <a:ext cx="832470" cy="832470"/>
          </a:xfrm>
          <a:prstGeom prst="rect">
            <a:avLst/>
          </a:prstGeom>
        </p:spPr>
      </p:pic>
      <p:pic>
        <p:nvPicPr>
          <p:cNvPr id="22" name="図 21" descr="l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492896"/>
            <a:ext cx="864096" cy="864096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107504" y="1484784"/>
            <a:ext cx="2232248" cy="216024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299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参照画像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67744" y="1412776"/>
            <a:ext cx="6408712" cy="4464496"/>
          </a:xfrm>
        </p:spPr>
        <p:txBody>
          <a:bodyPr/>
          <a:lstStyle/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値化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回転、左右反転、白黒反転画像生成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5" name="図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2267744" cy="4968552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57382" y="3808028"/>
            <a:ext cx="2232248" cy="278932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Tsukasa\Desktop\image\image\ASIC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34" y="1916832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sukasa\Desktop\image\image\ASICS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930" y="1916832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sukasa\Desktop\image\image\FILA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70" y="1916832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sukasa\Desktop\image\image\FILA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63" y="1916832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sukasa\Desktop\image\image\FILA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41" y="1916832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sukasa\Desktop\image\image\LECOQ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09" y="1916832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Tsukasa\Desktop\image\image\MIZUNO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14" y="2737977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Tsukasa\Desktop\image\image\NB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61" y="2737977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Tsukasa\Desktop\image\image\NB8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40" y="2737977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Tsukasa\Desktop\image\image\SHUN9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743" y="1916832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Tsukasa\Desktop\image\image\UA10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69" y="2737977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Tsukasa\Desktop\image\image\YONEX11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07" y="2737977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Tsukasa\Desktop\image\image\YONEX13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349" y="2737977"/>
            <a:ext cx="754063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Tsukasa\Desktop\image\image\MIZUNO5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297" y="2737977"/>
            <a:ext cx="723097" cy="7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Tsukasa\Desktop\image\image\MIZUNO1r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47" y="4211906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Tsukasa\Desktop\image\image\MIZUNO2r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97" y="4222018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Tsukasa\Desktop\image\image\MIZUNO3r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14" y="4222018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Tsukasa\Desktop\image\image\MIZUNO4r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161" y="4211906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Tsukasa\Desktop\image\image\MIZUNO5r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478" y="4222018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Tsukasa\Desktop\image\image\MIZUNO6r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37" y="4211906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Tsukasa\Desktop\image\image\MIZUNO7r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479" y="4222018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Tsukasa\Desktop\image\image\MIZUNO8r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264" y="5085184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Tsukasa\Desktop\image\image\MIZUNO9r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47" y="5085184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Tsukasa\Desktop\image\image\MIZUNO10r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81" y="5092490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Tsukasa\Desktop\image\image\MIZUNO11r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34" y="5085184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Tsukasa\Desktop\image\image\MIZUNO12r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161" y="5041618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Tsukasa\Desktop\image\image\MIZUNO13r.jp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02" y="5085184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Tsukasa\Desktop\image\image\MIZUNO14r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06" y="5085184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Tsukasa\Desktop\image\image\MIZUNO15r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479" y="5085184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Tsukasa\Desktop\image\image\MIZUNO0r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264" y="4220555"/>
            <a:ext cx="666130" cy="6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47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検出の方針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412776"/>
            <a:ext cx="2982556" cy="4464496"/>
          </a:xfrm>
        </p:spPr>
        <p:txBody>
          <a:bodyPr/>
          <a:lstStyle/>
          <a:p>
            <a:r>
              <a:rPr kumimoji="1" lang="ja-JP" altLang="en-US" dirty="0" smtClean="0"/>
              <a:t>適応的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値化手法</a:t>
            </a:r>
            <a:endParaRPr lang="en-US" altLang="ja-JP" dirty="0"/>
          </a:p>
          <a:p>
            <a:r>
              <a:rPr kumimoji="1" lang="ja-JP" altLang="en-US" dirty="0" smtClean="0"/>
              <a:t>による連結成分を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ベースとした</a:t>
            </a:r>
            <a:r>
              <a:rPr lang="ja-JP" altLang="en-US" dirty="0" smtClean="0"/>
              <a:t>検出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 smtClean="0"/>
              <a:t>認識の</a:t>
            </a:r>
            <a:endParaRPr lang="en-US" altLang="ja-JP" dirty="0" smtClean="0"/>
          </a:p>
          <a:p>
            <a:r>
              <a:rPr lang="ja-JP" altLang="en-US" dirty="0" smtClean="0"/>
              <a:t>高速化</a:t>
            </a:r>
            <a:r>
              <a:rPr lang="ja-JP" altLang="en-US" dirty="0" smtClean="0"/>
              <a:t>のために</a:t>
            </a:r>
            <a:endParaRPr lang="en-US" altLang="ja-JP" dirty="0" smtClean="0"/>
          </a:p>
          <a:p>
            <a:r>
              <a:rPr kumimoji="1" lang="ja-JP" altLang="en-US" dirty="0"/>
              <a:t>候補</a:t>
            </a:r>
            <a:r>
              <a:rPr kumimoji="1" lang="ja-JP" altLang="en-US" dirty="0" smtClean="0"/>
              <a:t>領域の棄却を</a:t>
            </a:r>
            <a:endParaRPr kumimoji="1" lang="en-US" altLang="ja-JP" dirty="0" smtClean="0"/>
          </a:p>
          <a:p>
            <a:r>
              <a:rPr lang="ja-JP" altLang="en-US" dirty="0"/>
              <a:t>様々</a:t>
            </a:r>
            <a:r>
              <a:rPr lang="ja-JP" altLang="en-US" dirty="0" smtClean="0"/>
              <a:t>な</a:t>
            </a:r>
            <a:r>
              <a:rPr lang="ja-JP" altLang="en-US" dirty="0"/>
              <a:t>手法</a:t>
            </a:r>
            <a:r>
              <a:rPr lang="ja-JP" altLang="en-US" dirty="0" smtClean="0"/>
              <a:t>で</a:t>
            </a:r>
            <a:r>
              <a:rPr lang="ja-JP" altLang="en-US" dirty="0"/>
              <a:t>行う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1026" name="Picture 2" descr="C:\Users\Tsukasa\Downloads\src_screenshot_17.12.2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76" y="1556792"/>
            <a:ext cx="5718011" cy="428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3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課題画像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843808" y="1412776"/>
            <a:ext cx="6192688" cy="4464496"/>
          </a:xfrm>
        </p:spPr>
        <p:txBody>
          <a:bodyPr/>
          <a:lstStyle/>
          <a:p>
            <a:r>
              <a:rPr lang="en-US" altLang="ja-JP" dirty="0"/>
              <a:t>k</a:t>
            </a:r>
            <a:r>
              <a:rPr kumimoji="1" lang="en-US" altLang="ja-JP" dirty="0" smtClean="0"/>
              <a:t>-means</a:t>
            </a:r>
            <a:r>
              <a:rPr kumimoji="1" lang="ja-JP" altLang="en-US" dirty="0" smtClean="0"/>
              <a:t>クラスタリングにより</a:t>
            </a:r>
            <a:r>
              <a:rPr kumimoji="1" lang="en-US" altLang="ja-JP" dirty="0" smtClean="0"/>
              <a:t>24</a:t>
            </a:r>
            <a:r>
              <a:rPr kumimoji="1" lang="ja-JP" altLang="en-US" dirty="0" smtClean="0"/>
              <a:t>色に減色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kumimoji="1" lang="en-US" altLang="ja-JP" dirty="0" smtClean="0"/>
              <a:t>RGB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チャネル分離</a:t>
            </a:r>
            <a:endParaRPr kumimoji="1" lang="en-US" altLang="ja-JP" dirty="0" smtClean="0"/>
          </a:p>
          <a:p>
            <a:r>
              <a:rPr lang="ja-JP" altLang="en-US" dirty="0" smtClean="0"/>
              <a:t>各画像をグレースケール画像として使用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5" name="図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2" y="1391816"/>
            <a:ext cx="2661136" cy="5776416"/>
          </a:xfrm>
          <a:prstGeom prst="rect">
            <a:avLst/>
          </a:prstGeom>
        </p:spPr>
      </p:pic>
      <p:pic>
        <p:nvPicPr>
          <p:cNvPr id="2050" name="Picture 2" descr="C:\Users\Tsukasa\Downloads\dst_img_screenshot_16.12.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14" y="1916832"/>
            <a:ext cx="211223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sukasa\Downloads\lv1_ASICS_00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54" y="1916832"/>
            <a:ext cx="211223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5724128" y="2636912"/>
            <a:ext cx="288032" cy="2880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Tsukasa\Desktop\image\image\gray_img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7" y="4581128"/>
            <a:ext cx="2009917" cy="15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Tsukasa\Desktop\image\image\gray_img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0" y="4565548"/>
            <a:ext cx="2009917" cy="15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Tsukasa\Desktop\image\image\gray_img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4581128"/>
            <a:ext cx="2009917" cy="15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 6"/>
          <p:cNvSpPr/>
          <p:nvPr/>
        </p:nvSpPr>
        <p:spPr>
          <a:xfrm>
            <a:off x="0" y="1268760"/>
            <a:ext cx="1437350" cy="187220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69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課題画像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843808" y="1412776"/>
            <a:ext cx="6192688" cy="4464496"/>
          </a:xfrm>
        </p:spPr>
        <p:txBody>
          <a:bodyPr/>
          <a:lstStyle/>
          <a:p>
            <a:r>
              <a:rPr kumimoji="1" lang="en-US" altLang="ja-JP" dirty="0" smtClean="0"/>
              <a:t>Canny</a:t>
            </a:r>
            <a:r>
              <a:rPr kumimoji="1" lang="ja-JP" altLang="en-US" dirty="0" smtClean="0"/>
              <a:t>エッジ抽出</a:t>
            </a:r>
            <a:endParaRPr kumimoji="1" lang="en-US" altLang="ja-JP" dirty="0" smtClean="0"/>
          </a:p>
          <a:p>
            <a:r>
              <a:rPr lang="ja-JP" altLang="en-US" dirty="0" smtClean="0"/>
              <a:t>エッジ領域を膨張</a:t>
            </a:r>
            <a:endParaRPr lang="en-US" altLang="ja-JP" dirty="0"/>
          </a:p>
          <a:p>
            <a:r>
              <a:rPr kumimoji="1" lang="ja-JP" altLang="en-US" dirty="0" smtClean="0"/>
              <a:t>平均色塗りつぶし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5" name="図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2" y="1391816"/>
            <a:ext cx="2661136" cy="5776416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0" y="2456892"/>
            <a:ext cx="2843808" cy="1188132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 descr="C:\Users\Tsukasa\Desktop\image\image\canny_def_im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391816"/>
            <a:ext cx="2901312" cy="21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sukasa\Desktop\image\image\canny_def_src_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933054"/>
            <a:ext cx="2876911" cy="215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Tsukasa\Desktop\image\image\noncann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933054"/>
            <a:ext cx="2876911" cy="215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5076056" y="4725144"/>
            <a:ext cx="504056" cy="5040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231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課題画像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843808" y="1412776"/>
            <a:ext cx="6192688" cy="4464496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メディアンフィルタ平滑化</a:t>
            </a:r>
            <a:endParaRPr kumimoji="1" lang="en-US" altLang="ja-JP" dirty="0" smtClean="0"/>
          </a:p>
          <a:p>
            <a:r>
              <a:rPr kumimoji="1" lang="ja-JP" altLang="en-US" dirty="0" smtClean="0"/>
              <a:t>適応的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値化</a:t>
            </a:r>
            <a:r>
              <a:rPr kumimoji="1" lang="ja-JP" altLang="en-US" dirty="0" smtClean="0"/>
              <a:t>処理による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値化</a:t>
            </a:r>
            <a:endParaRPr kumimoji="1" lang="en-US" altLang="ja-JP" dirty="0" smtClean="0"/>
          </a:p>
          <a:p>
            <a:r>
              <a:rPr lang="ja-JP" altLang="en-US" dirty="0" smtClean="0"/>
              <a:t>オープニング（白画素を開放）</a:t>
            </a:r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r>
              <a:rPr kumimoji="1" lang="ja-JP" altLang="en-US" dirty="0"/>
              <a:t>輪郭追跡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8B22-B7A5-429C-94AA-544CEE0FA635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2" y="1080852"/>
            <a:ext cx="2661136" cy="5776416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-3523" y="3399961"/>
            <a:ext cx="1513240" cy="1188132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 descr="C:\Users\Tsukasa\Desktop\image\image\canny_def_im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96952"/>
            <a:ext cx="2658868" cy="199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Tsukasa\Desktop\image\image\bin_im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96952"/>
            <a:ext cx="2654392" cy="199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5601791" y="3789040"/>
            <a:ext cx="509484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0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アングル">
  <a:themeElements>
    <a:clrScheme name="アングル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アングル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367</TotalTime>
  <Words>285</Words>
  <Application>Microsoft Office PowerPoint</Application>
  <PresentationFormat>画面に合わせる (4:3)</PresentationFormat>
  <Paragraphs>125</Paragraphs>
  <Slides>16</Slides>
  <Notes>0</Notes>
  <HiddenSlides>1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17" baseType="lpstr">
      <vt:lpstr>アングル</vt:lpstr>
      <vt:lpstr>第19回PRMU アルゴリズムコンテスト 入賞  助教に怒られそうな、 ごちゃまぜ手法によるロゴ認識</vt:lpstr>
      <vt:lpstr>助教に怒られそうな、 ごちゃまぜ手法によるロゴ認識</vt:lpstr>
      <vt:lpstr>アピールポイント</vt:lpstr>
      <vt:lpstr>参照画像</vt:lpstr>
      <vt:lpstr>参照画像</vt:lpstr>
      <vt:lpstr>検出の方針</vt:lpstr>
      <vt:lpstr>課題画像</vt:lpstr>
      <vt:lpstr>課題画像</vt:lpstr>
      <vt:lpstr>課題画像</vt:lpstr>
      <vt:lpstr>棄却処理</vt:lpstr>
      <vt:lpstr>課題画像</vt:lpstr>
      <vt:lpstr>認識</vt:lpstr>
      <vt:lpstr>認識</vt:lpstr>
      <vt:lpstr>認識結果</vt:lpstr>
      <vt:lpstr>まとめ</vt:lpstr>
      <vt:lpstr>アルゴリズム概要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助教に怒られそうな、 ごちゃまぜ手法によるロゴ認識</dc:title>
  <dc:creator>Tsukasa</dc:creator>
  <cp:lastModifiedBy>Tsukasa</cp:lastModifiedBy>
  <cp:revision>27</cp:revision>
  <dcterms:created xsi:type="dcterms:W3CDTF">2015-12-07T04:04:14Z</dcterms:created>
  <dcterms:modified xsi:type="dcterms:W3CDTF">2015-12-17T08:18:13Z</dcterms:modified>
</cp:coreProperties>
</file>